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0" r:id="rId8"/>
    <p:sldId id="263" r:id="rId9"/>
    <p:sldId id="264" r:id="rId10"/>
    <p:sldId id="270" r:id="rId11"/>
    <p:sldId id="265" r:id="rId12"/>
    <p:sldId id="266" r:id="rId13"/>
    <p:sldId id="269" r:id="rId14"/>
    <p:sldId id="268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hyperlink" Target="https://item.taobao.com/item.htm?spm=a230r.1.14.1.30be3ba1PZsGOp&amp;id=36624752693&amp;ns=1&amp;abbucket=8#detai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hyperlink" Target="https://software.intel.com/en-us/iot/hardware/discontinued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hyperlink" Target="https://detail.tmall.com/item.htm?spm=a230r.1.14.6.7c303482pD2NBD&amp;id=41230930213&amp;cm_id=140105335569ed55e27b&amp;abbucket=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550" y="80645"/>
            <a:ext cx="4977130" cy="695325"/>
          </a:xfrm>
        </p:spPr>
        <p:txBody>
          <a:bodyPr>
            <a:normAutofit fontScale="90000"/>
          </a:bodyPr>
          <a:p>
            <a:pPr algn="l"/>
            <a:r>
              <a:rPr lang="en-US" altLang="zh-CN" sz="4000"/>
              <a:t>386EX </a:t>
            </a:r>
            <a:r>
              <a:rPr lang="zh-CN" altLang="en-US" sz="4000"/>
              <a:t>硬件概况</a:t>
            </a:r>
            <a:endParaRPr lang="zh-CN" altLang="en-US" sz="4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7035" y="1196340"/>
            <a:ext cx="11196320" cy="3649980"/>
          </a:xfrm>
        </p:spPr>
        <p:txBody>
          <a:bodyPr>
            <a:normAutofit lnSpcReduction="10000"/>
          </a:bodyPr>
          <a:p>
            <a:pPr algn="l"/>
            <a:r>
              <a:rPr lang="en-US" altLang="zh-CN"/>
              <a:t>1.</a:t>
            </a:r>
            <a:r>
              <a:rPr lang="zh-CN" altLang="en-US"/>
              <a:t>处理器指包含集成外设的 Intel386EX 处理器。 </a:t>
            </a:r>
            <a:endParaRPr lang="zh-CN" altLang="en-US"/>
          </a:p>
          <a:p>
            <a:pPr algn="l"/>
            <a:r>
              <a:rPr lang="en-US" altLang="zh-CN"/>
              <a:t>2.</a:t>
            </a:r>
            <a:r>
              <a:rPr lang="zh-CN" altLang="en-US"/>
              <a:t>CPU 指基于 Intel386SX 的处理器的内核。</a:t>
            </a:r>
            <a:endParaRPr lang="zh-CN" altLang="en-US"/>
          </a:p>
          <a:p>
            <a:pPr algn="l"/>
            <a:r>
              <a:rPr lang="zh-CN" altLang="en-US"/>
              <a:t>   Intel386EX 处理器包括一个完整的静态 Intel386CX CPU 的模块。 </a:t>
            </a:r>
            <a:endParaRPr lang="zh-CN" altLang="en-US"/>
          </a:p>
          <a:p>
            <a:pPr algn="l"/>
            <a:r>
              <a:rPr lang="zh-CN" altLang="en-US"/>
              <a:t>   Intel386CX 处理器是一个增强型的 Intel386SX 处理器，它拥有一个额外的</a:t>
            </a:r>
            <a:r>
              <a:rPr lang="zh-CN" altLang="en-US">
                <a:solidFill>
                  <a:srgbClr val="FF0000"/>
                </a:solidFill>
              </a:rPr>
              <a:t>系统管理模式</a:t>
            </a:r>
            <a:r>
              <a:rPr lang="zh-CN" altLang="en-US"/>
              <a:t>（SMM）和两个额外的</a:t>
            </a:r>
            <a:r>
              <a:rPr lang="zh-CN" altLang="en-US">
                <a:solidFill>
                  <a:srgbClr val="FF0000"/>
                </a:solidFill>
              </a:rPr>
              <a:t>加法链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   Intel386EX 处理器（</a:t>
            </a:r>
            <a:r>
              <a:rPr lang="en-US" altLang="zh-CN"/>
              <a:t>32</a:t>
            </a:r>
            <a:r>
              <a:rPr lang="zh-CN" altLang="en-US"/>
              <a:t>位</a:t>
            </a:r>
            <a:r>
              <a:rPr lang="zh-CN" altLang="en-US"/>
              <a:t>）拥有一个 16 位的数据总线和 26 位的地址总线，可以支持 64M字节的内存地址空间和 64K 字节的 I/O 地址空间。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170" y="122555"/>
            <a:ext cx="4323715" cy="596265"/>
          </a:xfrm>
        </p:spPr>
        <p:txBody>
          <a:bodyPr>
            <a:normAutofit/>
          </a:bodyPr>
          <a:p>
            <a:r>
              <a:rPr lang="zh-CN" altLang="en-US" sz="2800"/>
              <a:t>实验方案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005" y="1144270"/>
            <a:ext cx="10515600" cy="4351338"/>
          </a:xfrm>
        </p:spPr>
        <p:txBody>
          <a:bodyPr/>
          <a:p>
            <a:pPr marL="0" indent="0">
              <a:buNone/>
            </a:pPr>
            <a:endParaRPr lang="zh-CN" sz="2400">
              <a:sym typeface="+mn-ea"/>
            </a:endParaRPr>
          </a:p>
          <a:p>
            <a:pPr marL="0" indent="0">
              <a:buNone/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427990" y="596900"/>
            <a:ext cx="10742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如何将程序烧入开发板：若有支持的集成开发环境（</a:t>
            </a:r>
            <a:r>
              <a:rPr lang="zh-CN" altLang="en-US">
                <a:sym typeface="+mn-ea"/>
              </a:rPr>
              <a:t>HQFC-A</a:t>
            </a:r>
            <a:r>
              <a:rPr lang="en-US" altLang="zh-CN">
                <a:sym typeface="+mn-ea"/>
              </a:rPr>
              <a:t>-386EX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STM32</a:t>
            </a:r>
            <a:r>
              <a:rPr lang="zh-CN" altLang="en-US">
                <a:solidFill>
                  <a:schemeClr val="tx1"/>
                </a:solidFill>
              </a:rPr>
              <a:t>）则只需在开发软件中 编写好</a:t>
            </a:r>
            <a:r>
              <a:rPr lang="en-US" altLang="zh-CN">
                <a:solidFill>
                  <a:schemeClr val="tx1"/>
                </a:solidFill>
              </a:rPr>
              <a:t>C</a:t>
            </a:r>
            <a:r>
              <a:rPr lang="zh-CN" altLang="en-US">
                <a:solidFill>
                  <a:schemeClr val="tx1"/>
                </a:solidFill>
              </a:rPr>
              <a:t>程序或者汇编程序语言 调试好可以运行即可，再将</a:t>
            </a:r>
            <a:r>
              <a:rPr lang="en-US" altLang="zh-CN">
                <a:solidFill>
                  <a:schemeClr val="tx1"/>
                </a:solidFill>
              </a:rPr>
              <a:t>PC</a:t>
            </a:r>
            <a:r>
              <a:rPr lang="zh-CN" altLang="en-US">
                <a:solidFill>
                  <a:schemeClr val="tx1"/>
                </a:solidFill>
              </a:rPr>
              <a:t>和开发板连接好，</a:t>
            </a:r>
            <a:r>
              <a:rPr lang="en-US" altLang="zh-CN">
                <a:solidFill>
                  <a:schemeClr val="tx1"/>
                </a:solidFill>
              </a:rPr>
              <a:t>IDE</a:t>
            </a:r>
            <a:r>
              <a:rPr lang="zh-CN" altLang="en-US">
                <a:solidFill>
                  <a:schemeClr val="tx1"/>
                </a:solidFill>
              </a:rPr>
              <a:t>会直接将写好的程序在开发板上运行</a:t>
            </a:r>
            <a:r>
              <a:rPr lang="zh-CN" altLang="en-US">
                <a:solidFill>
                  <a:schemeClr val="tx1"/>
                </a:solidFill>
              </a:rPr>
              <a:t>。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若无集成开发环境 ，则需要烧录软件（若不成功，可更换其他烧录软件）。先将</a:t>
            </a:r>
            <a:r>
              <a:rPr lang="en-US" altLang="zh-CN">
                <a:solidFill>
                  <a:schemeClr val="tx1"/>
                </a:solidFill>
              </a:rPr>
              <a:t>C</a:t>
            </a:r>
            <a:r>
              <a:rPr lang="zh-CN" altLang="en-US">
                <a:solidFill>
                  <a:schemeClr val="tx1"/>
                </a:solidFill>
              </a:rPr>
              <a:t>或汇编程序写好确认无误，再将开发板通过</a:t>
            </a:r>
            <a:r>
              <a:rPr lang="en-US" altLang="zh-CN">
                <a:solidFill>
                  <a:schemeClr val="tx1"/>
                </a:solidFill>
              </a:rPr>
              <a:t>com</a:t>
            </a:r>
            <a:r>
              <a:rPr lang="zh-CN" altLang="en-US">
                <a:solidFill>
                  <a:schemeClr val="tx1"/>
                </a:solidFill>
              </a:rPr>
              <a:t>口与</a:t>
            </a:r>
            <a:r>
              <a:rPr lang="en-US" altLang="zh-CN">
                <a:solidFill>
                  <a:schemeClr val="tx1"/>
                </a:solidFill>
              </a:rPr>
              <a:t>pc</a:t>
            </a:r>
            <a:r>
              <a:rPr lang="zh-CN" altLang="en-US">
                <a:solidFill>
                  <a:schemeClr val="tx1"/>
                </a:solidFill>
              </a:rPr>
              <a:t>连接，打开烧录软件，选择编好的程序，进行烧制即可。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" y="2254250"/>
            <a:ext cx="5135245" cy="1338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45" y="2005965"/>
            <a:ext cx="4843145" cy="46932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530" y="635"/>
            <a:ext cx="4323715" cy="596265"/>
          </a:xfrm>
        </p:spPr>
        <p:txBody>
          <a:bodyPr>
            <a:normAutofit/>
          </a:bodyPr>
          <a:p>
            <a:r>
              <a:rPr lang="zh-CN" altLang="en-US" sz="2800"/>
              <a:t>实验方案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530" y="1184910"/>
            <a:ext cx="10515600" cy="4351338"/>
          </a:xfrm>
        </p:spPr>
        <p:txBody>
          <a:bodyPr/>
          <a:p>
            <a:pPr marL="0" indent="0">
              <a:buNone/>
            </a:pPr>
            <a:endParaRPr lang="zh-CN" sz="2400">
              <a:sym typeface="+mn-ea"/>
            </a:endParaRPr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321310" y="443230"/>
            <a:ext cx="1074229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>
                <a:solidFill>
                  <a:schemeClr val="tx1"/>
                </a:solidFill>
              </a:rPr>
              <a:t>测程序运行时间：</a:t>
            </a:r>
            <a:endParaRPr lang="zh-CN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，在</a:t>
            </a:r>
            <a:r>
              <a:rPr lang="zh-CN">
                <a:solidFill>
                  <a:schemeClr val="tx1"/>
                </a:solidFill>
              </a:rPr>
              <a:t>程序运行开始以及结束位置分别加入一条</a:t>
            </a:r>
            <a:r>
              <a:rPr lang="en-US" altLang="zh-CN">
                <a:solidFill>
                  <a:schemeClr val="tx1"/>
                </a:solidFill>
              </a:rPr>
              <a:t>I/O</a:t>
            </a:r>
            <a:r>
              <a:rPr lang="zh-CN" altLang="en-US">
                <a:solidFill>
                  <a:schemeClr val="tx1"/>
                </a:solidFill>
              </a:rPr>
              <a:t>输出指令，使得在对应的</a:t>
            </a:r>
            <a:r>
              <a:rPr lang="en-US" altLang="zh-CN">
                <a:solidFill>
                  <a:schemeClr val="tx1"/>
                </a:solidFill>
              </a:rPr>
              <a:t>I/O</a:t>
            </a:r>
            <a:r>
              <a:rPr lang="zh-CN" altLang="en-US">
                <a:solidFill>
                  <a:schemeClr val="tx1"/>
                </a:solidFill>
              </a:rPr>
              <a:t>引脚上输出一个可被逻辑分析仪检测到的信号（脉冲，高低电平，）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例：如右图，为基于</a:t>
            </a:r>
            <a:r>
              <a:rPr lang="zh-CN" altLang="en-US">
                <a:sym typeface="+mn-ea"/>
              </a:rPr>
              <a:t>HQFC-A</a:t>
            </a:r>
            <a:r>
              <a:rPr lang="en-US" altLang="zh-CN">
                <a:sym typeface="+mn-ea"/>
              </a:rPr>
              <a:t>-386EX </a:t>
            </a:r>
            <a:r>
              <a:rPr lang="zh-CN" altLang="en-US">
                <a:sym typeface="+mn-ea"/>
              </a:rPr>
              <a:t>开发板的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I/O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输出测试例子。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，将逻辑分析仪的与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pc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连接好（一般通过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USB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连接），打开其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pc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端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分析软件。再将逻辑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分析仪的检测线（一般为杜邦线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,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以及固定夹，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卖家均会赠送，下一页有图片）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连接到事先选定的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I/O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口上，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准备捕捉输出的信号。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，在开发板上运行程序，在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pc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端逻辑分析仪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的软件界面即可得到捕捉的信号，根据始末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两个信号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x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y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，从软件界面中选定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x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y,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即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可获得间隔的时间。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8095" y="1042035"/>
            <a:ext cx="6485255" cy="5737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935" y="114300"/>
            <a:ext cx="3540760" cy="528320"/>
          </a:xfrm>
        </p:spPr>
        <p:txBody>
          <a:bodyPr/>
          <a:p>
            <a:r>
              <a:rPr lang="zh-CN" sz="2800"/>
              <a:t>杜邦线实物</a:t>
            </a:r>
            <a:endParaRPr lang="zh-CN" sz="2800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3875" y="1019810"/>
            <a:ext cx="9121140" cy="37261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935" y="114300"/>
            <a:ext cx="6869430" cy="905510"/>
          </a:xfrm>
        </p:spPr>
        <p:txBody>
          <a:bodyPr/>
          <a:p>
            <a:r>
              <a:rPr lang="zh-CN" altLang="en-US"/>
              <a:t>逻辑分析仪</a:t>
            </a:r>
            <a:r>
              <a:rPr lang="en-US" altLang="zh-CN"/>
              <a:t>pc</a:t>
            </a:r>
            <a:r>
              <a:rPr lang="zh-CN" altLang="en-US"/>
              <a:t>端软件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065" y="1019810"/>
            <a:ext cx="10161905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460" y="201295"/>
            <a:ext cx="4553585" cy="509270"/>
          </a:xfrm>
        </p:spPr>
        <p:txBody>
          <a:bodyPr>
            <a:normAutofit/>
          </a:bodyPr>
          <a:p>
            <a:r>
              <a:rPr lang="zh-CN" altLang="en-US" sz="2400"/>
              <a:t>总结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460" y="1009015"/>
            <a:ext cx="10515600" cy="4351338"/>
          </a:xfrm>
        </p:spPr>
        <p:txBody>
          <a:bodyPr/>
          <a:p>
            <a:r>
              <a:rPr lang="zh-CN" altLang="en-US" sz="2000"/>
              <a:t>优先尝试能否购买到</a:t>
            </a:r>
            <a:r>
              <a:rPr lang="zh-CN" altLang="en-US" sz="2000">
                <a:sym typeface="+mn-ea"/>
              </a:rPr>
              <a:t>HQFC-A</a:t>
            </a:r>
            <a:r>
              <a:rPr lang="en-US" altLang="zh-CN" sz="2000">
                <a:sym typeface="+mn-ea"/>
              </a:rPr>
              <a:t>-386EX </a:t>
            </a:r>
            <a:r>
              <a:rPr lang="zh-CN" altLang="en-US" sz="2000">
                <a:sym typeface="+mn-ea"/>
              </a:rPr>
              <a:t>开发板（</a:t>
            </a:r>
            <a:r>
              <a:rPr lang="en-US" altLang="zh-CN" sz="2000">
                <a:sym typeface="+mn-ea"/>
              </a:rPr>
              <a:t>700</a:t>
            </a:r>
            <a:r>
              <a:rPr lang="zh-CN" altLang="en-US" sz="2000">
                <a:sym typeface="+mn-ea"/>
              </a:rPr>
              <a:t>元）集成了很多器件，实验指导资料可以获取到。逻辑分析仪可选择最大采样率为</a:t>
            </a:r>
            <a:r>
              <a:rPr lang="en-US" altLang="zh-CN" sz="2000">
                <a:sym typeface="+mn-ea"/>
              </a:rPr>
              <a:t>200MHZ</a:t>
            </a:r>
            <a:r>
              <a:rPr lang="zh-CN" altLang="en-US" sz="2000">
                <a:sym typeface="+mn-ea"/>
              </a:rPr>
              <a:t>的</a:t>
            </a:r>
            <a:r>
              <a:rPr lang="en-US" altLang="zh-CN" sz="2000">
                <a:sym typeface="+mn-ea"/>
              </a:rPr>
              <a:t>LA2016</a:t>
            </a:r>
            <a:r>
              <a:rPr lang="zh-CN" altLang="en-US" sz="2000">
                <a:sym typeface="+mn-ea"/>
              </a:rPr>
              <a:t>型</a:t>
            </a:r>
            <a:r>
              <a:rPr lang="zh-CN" altLang="en-US" sz="2000">
                <a:sym typeface="+mn-ea"/>
              </a:rPr>
              <a:t>（</a:t>
            </a:r>
            <a:r>
              <a:rPr lang="en-US" altLang="zh-CN" sz="2000">
                <a:sym typeface="+mn-ea"/>
              </a:rPr>
              <a:t>500</a:t>
            </a:r>
            <a:r>
              <a:rPr lang="zh-CN" altLang="en-US" sz="2000">
                <a:sym typeface="+mn-ea"/>
              </a:rPr>
              <a:t>元</a:t>
            </a:r>
            <a:r>
              <a:rPr lang="zh-CN" altLang="en-US" sz="2000">
                <a:sym typeface="+mn-ea"/>
              </a:rPr>
              <a:t>）。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340" y="165100"/>
            <a:ext cx="4709795" cy="622300"/>
          </a:xfrm>
        </p:spPr>
        <p:txBody>
          <a:bodyPr>
            <a:normAutofit fontScale="90000"/>
          </a:bodyPr>
          <a:p>
            <a:r>
              <a:rPr lang="zh-CN" altLang="en-US"/>
              <a:t>器材选择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145" y="1074420"/>
            <a:ext cx="10515600" cy="4351338"/>
          </a:xfrm>
        </p:spPr>
        <p:txBody>
          <a:bodyPr/>
          <a:p>
            <a:r>
              <a:rPr lang="zh-CN" altLang="en-US"/>
              <a:t>方案一：找真实的</a:t>
            </a:r>
            <a:r>
              <a:rPr lang="en-US" altLang="zh-CN"/>
              <a:t>386EX</a:t>
            </a:r>
            <a:r>
              <a:rPr lang="zh-CN" altLang="en-US"/>
              <a:t>开发板，已知的有 HQFC-A</a:t>
            </a:r>
            <a:r>
              <a:rPr lang="en-US" altLang="zh-CN"/>
              <a:t>-386EX</a:t>
            </a:r>
            <a:r>
              <a:rPr lang="zh-CN" altLang="en-US"/>
              <a:t>和</a:t>
            </a:r>
            <a:r>
              <a:rPr lang="en-US" altLang="zh-CN"/>
              <a:t>TPC-386EX</a:t>
            </a:r>
            <a:r>
              <a:rPr lang="zh-CN" altLang="en-US"/>
              <a:t>系列的开发板，且都有</a:t>
            </a:r>
            <a:r>
              <a:rPr lang="en-US" altLang="zh-CN"/>
              <a:t>windows</a:t>
            </a:r>
            <a:r>
              <a:rPr lang="zh-CN" altLang="en-US"/>
              <a:t>下的集成开发环境（基于汇编语言的），以及实验指导书。（</a:t>
            </a:r>
            <a:r>
              <a:rPr lang="en-US" altLang="zh-CN">
                <a:sym typeface="+mn-ea"/>
              </a:rPr>
              <a:t>TPC-386EX </a:t>
            </a:r>
            <a:r>
              <a:rPr lang="zh-CN" altLang="en-US">
                <a:sym typeface="+mn-ea"/>
              </a:rPr>
              <a:t>在淘宝上无法搜到，HQFC-A</a:t>
            </a:r>
            <a:r>
              <a:rPr lang="en-US" altLang="zh-CN">
                <a:sym typeface="+mn-ea"/>
              </a:rPr>
              <a:t>-386EX</a:t>
            </a:r>
            <a:r>
              <a:rPr lang="zh-CN" altLang="en-US">
                <a:sym typeface="+mn-ea"/>
              </a:rPr>
              <a:t>有一个买家（价格：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700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元</a:t>
            </a:r>
            <a:r>
              <a:rPr lang="zh-CN" altLang="en-US">
                <a:sym typeface="+mn-ea"/>
              </a:rPr>
              <a:t>），仍在联系中。链接：</a:t>
            </a:r>
            <a:r>
              <a:rPr lang="zh-CN" altLang="en-US">
                <a:sym typeface="+mn-ea"/>
                <a:hlinkClick r:id="rId1" tooltip="" action="ppaction://hlinkfile"/>
              </a:rPr>
              <a:t>https://item.taobao.com/item.htm?spm=a230r.1.14.1.30be3ba1PZsGOp&amp;id=36624752693&amp;ns=1&amp;abbucket=8#detail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" y="3594735"/>
            <a:ext cx="5503545" cy="2981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65" y="3492500"/>
            <a:ext cx="6626225" cy="3083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335" y="164465"/>
            <a:ext cx="7965440" cy="49339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HQFC-A</a:t>
            </a:r>
            <a:r>
              <a:rPr lang="en-US" altLang="zh-CN">
                <a:sym typeface="+mn-ea"/>
              </a:rPr>
              <a:t>-386EX</a:t>
            </a:r>
            <a:r>
              <a:rPr lang="zh-CN" altLang="en-US">
                <a:sym typeface="+mn-ea"/>
              </a:rPr>
              <a:t>开发板（淘宝图）</a:t>
            </a:r>
            <a:endParaRPr lang="zh-CN" altLang="en-US"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7695" y="760730"/>
            <a:ext cx="11363960" cy="5863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820" y="62865"/>
            <a:ext cx="5450205" cy="711200"/>
          </a:xfrm>
        </p:spPr>
        <p:txBody>
          <a:bodyPr>
            <a:normAutofit/>
          </a:bodyPr>
          <a:p>
            <a:r>
              <a:rPr lang="zh-CN" altLang="en-US" sz="2800">
                <a:sym typeface="+mn-ea"/>
              </a:rPr>
              <a:t>HQFC-A</a:t>
            </a:r>
            <a:r>
              <a:rPr lang="en-US" altLang="zh-CN" sz="2800">
                <a:sym typeface="+mn-ea"/>
              </a:rPr>
              <a:t>-386EX</a:t>
            </a:r>
            <a:r>
              <a:rPr lang="zh-CN" sz="2800"/>
              <a:t>集成开发环境</a:t>
            </a:r>
            <a:endParaRPr lang="zh-CN" sz="280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0395" y="896620"/>
            <a:ext cx="7071995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7015" y="144780"/>
            <a:ext cx="5586730" cy="584835"/>
          </a:xfrm>
        </p:spPr>
        <p:txBody>
          <a:bodyPr>
            <a:normAutofit fontScale="90000"/>
          </a:bodyPr>
          <a:p>
            <a:r>
              <a:rPr lang="zh-CN" altLang="en-US"/>
              <a:t>方案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015" y="729615"/>
            <a:ext cx="11136630" cy="551561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 sz="2000"/>
              <a:t>找与</a:t>
            </a:r>
            <a:r>
              <a:rPr lang="en-US" altLang="zh-CN" sz="2000"/>
              <a:t>386EX </a:t>
            </a:r>
            <a:r>
              <a:rPr lang="zh-CN" altLang="en-US" sz="2000"/>
              <a:t>接近的 开发板进行实验。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1</a:t>
            </a:r>
            <a:r>
              <a:rPr lang="zh-CN" altLang="en-US" sz="2000"/>
              <a:t>，</a:t>
            </a:r>
            <a:r>
              <a:rPr lang="en-US" altLang="zh-CN" sz="2000"/>
              <a:t>STM32</a:t>
            </a:r>
            <a:r>
              <a:rPr lang="zh-CN" altLang="en-US" sz="2000"/>
              <a:t>系列开发板 （价格：</a:t>
            </a:r>
            <a:r>
              <a:rPr lang="en-US" altLang="zh-CN" sz="2000">
                <a:solidFill>
                  <a:srgbClr val="FF0000"/>
                </a:solidFill>
              </a:rPr>
              <a:t>1</a:t>
            </a:r>
            <a:r>
              <a:rPr lang="en-US" altLang="zh-CN" sz="2000">
                <a:solidFill>
                  <a:srgbClr val="FF0000"/>
                </a:solidFill>
              </a:rPr>
              <a:t>00-400</a:t>
            </a:r>
            <a:r>
              <a:rPr lang="zh-CN" altLang="en-US" sz="2000">
                <a:solidFill>
                  <a:srgbClr val="FF0000"/>
                </a:solidFill>
              </a:rPr>
              <a:t>元</a:t>
            </a:r>
            <a:r>
              <a:rPr lang="zh-CN" altLang="en-US" sz="2000"/>
              <a:t>不等</a:t>
            </a:r>
            <a:r>
              <a:rPr lang="zh-CN" altLang="en-US" sz="2000"/>
              <a:t>），基于ARM Cortex-M3内核（</a:t>
            </a:r>
            <a:r>
              <a:rPr lang="en-US" altLang="zh-CN" sz="2000"/>
              <a:t>32</a:t>
            </a:r>
            <a:r>
              <a:rPr lang="zh-CN" altLang="en-US" sz="2000"/>
              <a:t>位），基本型时钟频率为36MHz，增强型系列时钟频率达到72MHz。（</a:t>
            </a:r>
            <a:r>
              <a:rPr lang="en-US" altLang="zh-CN" sz="2000"/>
              <a:t>386EX </a:t>
            </a:r>
            <a:r>
              <a:rPr lang="zh-CN" altLang="en-US" sz="2000"/>
              <a:t>基于增强的</a:t>
            </a:r>
            <a:r>
              <a:rPr lang="en-US" altLang="zh-CN" sz="2000"/>
              <a:t>386SX</a:t>
            </a:r>
            <a:r>
              <a:rPr lang="zh-CN" altLang="en-US" sz="2000"/>
              <a:t>为内核 主频可以达到</a:t>
            </a:r>
            <a:r>
              <a:rPr lang="en-US" altLang="zh-CN" sz="2000"/>
              <a:t>25MHz</a:t>
            </a:r>
            <a:r>
              <a:rPr lang="zh-CN" altLang="en-US" sz="2000"/>
              <a:t>或</a:t>
            </a:r>
            <a:r>
              <a:rPr lang="en-US" altLang="zh-CN" sz="2000"/>
              <a:t>33MHz</a:t>
            </a:r>
            <a:r>
              <a:rPr lang="zh-CN" altLang="en-US" sz="2000"/>
              <a:t>）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2077085"/>
            <a:ext cx="5711825" cy="4623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90" y="1851025"/>
            <a:ext cx="5647055" cy="47059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170" y="214630"/>
            <a:ext cx="4465955" cy="534670"/>
          </a:xfrm>
        </p:spPr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005" y="1144270"/>
            <a:ext cx="10515600" cy="4351338"/>
          </a:xfrm>
        </p:spPr>
        <p:txBody>
          <a:bodyPr/>
          <a:p>
            <a:r>
              <a:rPr lang="en-US" altLang="zh-CN" sz="2400"/>
              <a:t>STM32</a:t>
            </a:r>
            <a:r>
              <a:rPr lang="zh-CN" altLang="en-US" sz="2400"/>
              <a:t>系列的开发板资料种类多，教学视频等一应俱全，热度大，便于实验的开展。也有集成的开发环境，可在</a:t>
            </a:r>
            <a:r>
              <a:rPr lang="en-US" altLang="zh-CN" sz="2400"/>
              <a:t>windows</a:t>
            </a:r>
            <a:r>
              <a:rPr lang="zh-CN" altLang="en-US" sz="2400"/>
              <a:t>下用</a:t>
            </a:r>
            <a:r>
              <a:rPr lang="en-US" altLang="zh-CN" sz="2400"/>
              <a:t>C </a:t>
            </a:r>
            <a:r>
              <a:rPr lang="zh-CN" altLang="en-US" sz="2400"/>
              <a:t>以及 汇编语语言进行编程，测试。</a:t>
            </a:r>
            <a:endParaRPr lang="zh-CN" altLang="en-US" sz="2400"/>
          </a:p>
          <a:p>
            <a:r>
              <a:rPr lang="zh-CN" altLang="en-US" sz="2400"/>
              <a:t>但其是</a:t>
            </a:r>
            <a:r>
              <a:rPr lang="en-US" altLang="zh-CN" sz="2400"/>
              <a:t>ARM</a:t>
            </a:r>
            <a:r>
              <a:rPr lang="zh-CN" altLang="en-US" sz="2400"/>
              <a:t>系列内核，不是</a:t>
            </a:r>
            <a:r>
              <a:rPr lang="en-US" altLang="zh-CN" sz="2400"/>
              <a:t>Intel</a:t>
            </a:r>
            <a:r>
              <a:rPr lang="zh-CN" altLang="en-US" sz="2400"/>
              <a:t>系列。</a:t>
            </a:r>
            <a:endParaRPr lang="zh-CN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170" y="214630"/>
            <a:ext cx="4465955" cy="534670"/>
          </a:xfrm>
        </p:spPr>
        <p:txBody>
          <a:bodyPr>
            <a:normAutofit fontScale="90000"/>
          </a:bodyPr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005" y="1144270"/>
            <a:ext cx="10515600" cy="4351338"/>
          </a:xfrm>
        </p:spPr>
        <p:txBody>
          <a:bodyPr/>
          <a:p>
            <a:r>
              <a:rPr lang="en-US" sz="2400"/>
              <a:t>2.Intel Galileo Gen2 </a:t>
            </a:r>
            <a:r>
              <a:rPr lang="zh-CN" altLang="en-US" sz="2400"/>
              <a:t>伽利略开发板（价格：</a:t>
            </a:r>
            <a:r>
              <a:rPr lang="en-US" altLang="zh-CN" sz="2400"/>
              <a:t>420</a:t>
            </a:r>
            <a:r>
              <a:rPr lang="zh-CN" altLang="en-US" sz="2400"/>
              <a:t>元</a:t>
            </a:r>
            <a:r>
              <a:rPr lang="zh-CN" altLang="en-US" sz="2400"/>
              <a:t>）：</a:t>
            </a:r>
            <a:endParaRPr lang="zh-CN" altLang="en-US" sz="2400"/>
          </a:p>
          <a:p>
            <a:r>
              <a:rPr lang="zh-CN" altLang="en-US" sz="2400"/>
              <a:t> 32 位、单核、单线程、与英特尔® 奔腾处理器指令集架构 (ISA) 兼容的处理器，运行时可实现最高 400 MHz 的工作速度。</a:t>
            </a:r>
            <a:endParaRPr lang="zh-CN" altLang="en-US" sz="2400"/>
          </a:p>
          <a:p>
            <a:r>
              <a:rPr lang="zh-CN" altLang="en-US" sz="2400"/>
              <a:t>但资料相对较少，与多名店家沟通均表示 开发资料需要到 </a:t>
            </a:r>
            <a:r>
              <a:rPr lang="en-US" sz="2400">
                <a:sym typeface="+mn-ea"/>
              </a:rPr>
              <a:t>Galileo</a:t>
            </a:r>
            <a:r>
              <a:rPr lang="zh-CN" altLang="en-US" sz="2400">
                <a:sym typeface="+mn-ea"/>
              </a:rPr>
              <a:t>官网寻找，下载：</a:t>
            </a:r>
            <a:r>
              <a:rPr lang="zh-CN" altLang="en-US" sz="2400">
                <a:sym typeface="+mn-ea"/>
                <a:hlinkClick r:id="rId1" tooltip="" action="ppaction://hlinkfile"/>
              </a:rPr>
              <a:t>https://software.intel.com/en-us/iot/hardware/discontinued</a:t>
            </a:r>
            <a:endParaRPr lang="zh-CN" altLang="en-US" sz="2400">
              <a:sym typeface="+mn-ea"/>
            </a:endParaRPr>
          </a:p>
          <a:p>
            <a:pPr marL="0" indent="0">
              <a:buNone/>
            </a:pP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5" y="3296285"/>
            <a:ext cx="6543040" cy="3256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5" y="10160"/>
            <a:ext cx="4323715" cy="596265"/>
          </a:xfrm>
        </p:spPr>
        <p:txBody>
          <a:bodyPr>
            <a:normAutofit/>
          </a:bodyPr>
          <a:p>
            <a:r>
              <a:rPr lang="zh-CN" altLang="en-US" sz="2800"/>
              <a:t>逻辑分析仪的选择</a:t>
            </a:r>
            <a:endParaRPr lang="zh-CN" altLang="en-US" sz="2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005" y="1144270"/>
            <a:ext cx="10515600" cy="4351338"/>
          </a:xfrm>
        </p:spPr>
        <p:txBody>
          <a:bodyPr/>
          <a:p>
            <a:pPr marL="0" indent="0">
              <a:buNone/>
            </a:pPr>
            <a:endParaRPr lang="zh-CN" sz="2400">
              <a:sym typeface="+mn-ea"/>
            </a:endParaRPr>
          </a:p>
          <a:p>
            <a:pPr marL="0" indent="0">
              <a:buNone/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346710" y="520700"/>
            <a:ext cx="60585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>
                <a:sym typeface="+mn-ea"/>
              </a:rPr>
              <a:t>逻辑分析仪有三个重要参数：阈值电压、采样率和采样深度。精确度是我们关注的重点，故需要根据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采样率</a:t>
            </a:r>
            <a:r>
              <a:rPr lang="zh-CN" altLang="en-US">
                <a:sym typeface="+mn-ea"/>
              </a:rPr>
              <a:t>进行逻辑分析仪的挑选。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/>
              <a:t>如右图，列出了，比较常用的几款逻辑分析仪类型，</a:t>
            </a:r>
            <a:r>
              <a:rPr lang="en-US" altLang="zh-CN">
                <a:sym typeface="+mn-ea"/>
              </a:rPr>
              <a:t>100MHZ</a:t>
            </a:r>
            <a:r>
              <a:rPr lang="zh-CN" altLang="en-US">
                <a:sym typeface="+mn-ea"/>
              </a:rPr>
              <a:t>的价格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268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元</a:t>
            </a:r>
            <a:r>
              <a:rPr lang="zh-CN" altLang="en-US">
                <a:sym typeface="+mn-ea"/>
              </a:rPr>
              <a:t>左右，</a:t>
            </a:r>
            <a:r>
              <a:rPr lang="en-US" altLang="zh-CN"/>
              <a:t>200MHZ</a:t>
            </a:r>
            <a:r>
              <a:rPr lang="zh-CN" altLang="en-US"/>
              <a:t>的</a:t>
            </a:r>
            <a:r>
              <a:rPr lang="en-US" altLang="zh-CN">
                <a:solidFill>
                  <a:srgbClr val="FF0000"/>
                </a:solidFill>
              </a:rPr>
              <a:t>500</a:t>
            </a:r>
            <a:r>
              <a:rPr lang="zh-CN" altLang="en-US">
                <a:solidFill>
                  <a:srgbClr val="FF0000"/>
                </a:solidFill>
              </a:rPr>
              <a:t>元</a:t>
            </a:r>
            <a:r>
              <a:rPr lang="zh-CN" altLang="en-US"/>
              <a:t>左右，</a:t>
            </a:r>
            <a:r>
              <a:rPr lang="en-US" altLang="zh-CN"/>
              <a:t>500MHZ</a:t>
            </a:r>
            <a:r>
              <a:rPr lang="zh-CN" altLang="en-US"/>
              <a:t>的</a:t>
            </a:r>
            <a:r>
              <a:rPr lang="en-US" altLang="zh-CN">
                <a:solidFill>
                  <a:srgbClr val="FF0000"/>
                </a:solidFill>
              </a:rPr>
              <a:t>980</a:t>
            </a:r>
            <a:r>
              <a:rPr lang="zh-CN" altLang="en-US">
                <a:solidFill>
                  <a:srgbClr val="FF0000"/>
                </a:solidFill>
              </a:rPr>
              <a:t>元</a:t>
            </a:r>
            <a:r>
              <a:rPr lang="zh-CN" altLang="en-US">
                <a:solidFill>
                  <a:schemeClr val="tx1"/>
                </a:solidFill>
              </a:rPr>
              <a:t>左右。链接：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hlinkClick r:id="rId1" tooltip="" action="ppaction://hlinkfile"/>
              </a:rPr>
              <a:t>https://detail.tmall.com/item.htm?spm=a230r.1.14.6.7c303482pD2NBD&amp;id=41230930213&amp;cm_id=140105335569ed55e27b&amp;abbucket=8</a:t>
            </a:r>
            <a:endParaRPr lang="zh-CN" alt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-78105"/>
            <a:ext cx="7140575" cy="6672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3133090"/>
            <a:ext cx="5611495" cy="3670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335" y="164465"/>
            <a:ext cx="4065905" cy="679450"/>
          </a:xfrm>
        </p:spPr>
        <p:txBody>
          <a:bodyPr>
            <a:normAutofit fontScale="90000"/>
          </a:bodyPr>
          <a:p>
            <a:r>
              <a:rPr lang="zh-CN" altLang="en-US"/>
              <a:t>逻辑分析仪实物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375" y="1253490"/>
            <a:ext cx="7173595" cy="4241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" y="1306830"/>
            <a:ext cx="4877435" cy="4298315"/>
          </a:xfrm>
          <a:prstGeom prst="rect">
            <a:avLst/>
          </a:prstGeom>
        </p:spPr>
      </p:pic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1860</Words>
  <Application>WPS 演示</Application>
  <PresentationFormat>宽屏</PresentationFormat>
  <Paragraphs>77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关于时间分析</vt:lpstr>
      <vt:lpstr>示波器</vt:lpstr>
      <vt:lpstr>逻辑分析仪</vt:lpstr>
      <vt:lpstr>pc端软件</vt:lpstr>
      <vt:lpstr>使用</vt:lpstr>
      <vt:lpstr>比较</vt:lpstr>
      <vt:lpstr>PowerPoint 演示文稿</vt:lpstr>
      <vt:lpstr>PowerPoint 演示文稿</vt:lpstr>
      <vt:lpstr>逻辑分析仪</vt:lpstr>
      <vt:lpstr>逻辑分析仪的选择</vt:lpstr>
      <vt:lpstr>实验方案</vt:lpstr>
      <vt:lpstr>逻辑分析仪pc端软件</vt:lpstr>
      <vt:lpstr>pc端软件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林夕</cp:lastModifiedBy>
  <cp:revision>12</cp:revision>
  <dcterms:created xsi:type="dcterms:W3CDTF">2015-05-05T08:02:00Z</dcterms:created>
  <dcterms:modified xsi:type="dcterms:W3CDTF">2017-09-30T03:03:39Z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